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4" r:id="rId9"/>
    <p:sldId id="259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0B4C8"/>
    <a:srgbClr val="0000FF"/>
    <a:srgbClr val="6EA0A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5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9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3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27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lalpk25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mdc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259" y="147918"/>
            <a:ext cx="7126941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যুক্তিবিদ্যা বিষয়ে</a:t>
            </a:r>
            <a:r>
              <a:rPr lang="bn-BD" sz="4000" b="1" dirty="0">
                <a:solidFill>
                  <a:srgbClr val="002060"/>
                </a:solidFill>
              </a:rPr>
              <a:t>র</a:t>
            </a:r>
            <a:r>
              <a:rPr lang="bn-BD" sz="4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শ্রেণি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</a:rPr>
              <a:t>কার্যক্রমে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47564" y="1619274"/>
            <a:ext cx="3980329" cy="35096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062318" y="5253889"/>
            <a:ext cx="9776012" cy="1402405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/>
              <a:t>স্বাগত ও শুভেচ্ছা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3446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276165" y="322730"/>
            <a:ext cx="4087906" cy="217842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জোড়ায় কাজ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19518" y="2850778"/>
            <a:ext cx="9265024" cy="830997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প্রশ্ন: সংকেত বলতে কী বুঝ?</a:t>
            </a:r>
            <a:endParaRPr lang="en-US" sz="4800" b="1" dirty="0"/>
          </a:p>
        </p:txBody>
      </p:sp>
      <p:sp>
        <p:nvSpPr>
          <p:cNvPr id="2" name="Flowchart: Terminator 1"/>
          <p:cNvSpPr/>
          <p:nvPr/>
        </p:nvSpPr>
        <p:spPr>
          <a:xfrm>
            <a:off x="365760" y="4065564"/>
            <a:ext cx="11422966" cy="2405574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</a:rPr>
              <a:t>উত্তর: যা কিছু প্রত্যক্ষ বা পরোক্ষভাবে অন্য কোন বিষয়কে সূচিত করে বা অন্য বিষয়ের প্রতিনিধি হিসাবে কাজ করে তাকে সংকেত বলে।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8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541" y="242047"/>
            <a:ext cx="646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চিত্রগুলো মনোযোগ সহকারে দেখ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995083" y="887507"/>
            <a:ext cx="3200400" cy="24070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19616" y="3307978"/>
            <a:ext cx="396689" cy="524435"/>
          </a:xfrm>
          <a:prstGeom prst="downArrow">
            <a:avLst>
              <a:gd name="adj1" fmla="val 50000"/>
              <a:gd name="adj2" fmla="val 5246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5082" y="3939989"/>
            <a:ext cx="3065929" cy="25549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42094" y="3939989"/>
            <a:ext cx="3375211" cy="254149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2094" y="887507"/>
            <a:ext cx="3375211" cy="242047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0" dirty="0"/>
              <a:t>×</a:t>
            </a:r>
          </a:p>
        </p:txBody>
      </p:sp>
      <p:sp>
        <p:nvSpPr>
          <p:cNvPr id="7" name="Down Arrow 6"/>
          <p:cNvSpPr/>
          <p:nvPr/>
        </p:nvSpPr>
        <p:spPr>
          <a:xfrm>
            <a:off x="8861613" y="3307978"/>
            <a:ext cx="389964" cy="5109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2377" y="2494920"/>
            <a:ext cx="3012139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সব প্রতীকই সংকেত; কিন্তু সব সংকেত ...... নয়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260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1319" y="215153"/>
            <a:ext cx="2944906" cy="153296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দলীয় কাজ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0305" y="3119719"/>
            <a:ext cx="11282083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প্রশ্ন:</a:t>
            </a:r>
            <a:r>
              <a:rPr lang="bn-BD" sz="4400" b="1" dirty="0" smtClean="0">
                <a:solidFill>
                  <a:schemeClr val="bg1"/>
                </a:solidFill>
              </a:rPr>
              <a:t> </a:t>
            </a:r>
            <a:r>
              <a:rPr lang="bn-BD" sz="4400" b="1" dirty="0" smtClean="0"/>
              <a:t>প্রতীক ও সংকেতের মধ্যে দুটি পার্থক্য দেখাও।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907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835" y="3068941"/>
            <a:ext cx="10313894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b="1" dirty="0" smtClean="0"/>
              <a:t>সব </a:t>
            </a:r>
            <a:r>
              <a:rPr lang="bn-BD" sz="4400" b="1" dirty="0"/>
              <a:t>প্রতীকই সংকেত; কিন্তু সব সংকেত প্রতীক নয়।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b="1" dirty="0"/>
              <a:t> সংকেতের সাথে বিষয়বস্তুর সংশ্লিষ্টতা থাকে; কিন্তু প্রতীকের সাথে বিষয়বস্তুর সম্পর্ক সরাসরি থাকে না।</a:t>
            </a:r>
            <a:endParaRPr lang="en-US" sz="4400" b="1" dirty="0"/>
          </a:p>
        </p:txBody>
      </p:sp>
      <p:sp>
        <p:nvSpPr>
          <p:cNvPr id="4" name="Oval 3"/>
          <p:cNvSpPr/>
          <p:nvPr/>
        </p:nvSpPr>
        <p:spPr>
          <a:xfrm>
            <a:off x="4383741" y="188259"/>
            <a:ext cx="3186953" cy="172122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সমাধান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033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46812" y="228600"/>
            <a:ext cx="2608729" cy="193637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মূল্যায়ন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7976" y="3106271"/>
            <a:ext cx="8122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/>
              <a:t>প্রতীক বলতে কী বুঝ?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/>
              <a:t>সংকেত বলতে কী বুঝ?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/>
              <a:t>প্রতীক ও সংকেতের মধ্যে পার্থক্য নির্ণয় কর।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53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99905" y="360795"/>
            <a:ext cx="3249637" cy="1969477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বাড়ির কাজ</a:t>
            </a:r>
            <a:endParaRPr lang="en-US" sz="4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699247" y="3496235"/>
            <a:ext cx="10690412" cy="2097741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প্রশ্ন: তোমার দেখা ও ব্যবহার করা কতগুলো প্রতীক ও সংকেতের নাম খাতায় লিখে আনবে।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87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62" y="450576"/>
            <a:ext cx="5378823" cy="707886"/>
          </a:xfrm>
          <a:prstGeom prst="rect">
            <a:avLst/>
          </a:prstGeom>
          <a:gradFill>
            <a:gsLst>
              <a:gs pos="0">
                <a:srgbClr val="FF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00FF"/>
              </a:gs>
            </a:gsLst>
            <a:lin ang="5400000" scaled="1"/>
          </a:gradFill>
          <a:ln>
            <a:solidFill>
              <a:srgbClr val="00B050"/>
            </a:solidFill>
          </a:ln>
          <a:effectLst>
            <a:glow rad="101600">
              <a:srgbClr val="0000FF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আলোচনায় সাথে থাকার জন্য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14320" y="1586753"/>
            <a:ext cx="6499273" cy="286029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0" b="1" dirty="0" smtClean="0">
                <a:solidFill>
                  <a:srgbClr val="0000FF"/>
                </a:solidFill>
              </a:rPr>
              <a:t>ধন্যবাদ</a:t>
            </a:r>
            <a:endParaRPr lang="en-US" sz="14000" b="1" dirty="0">
              <a:solidFill>
                <a:srgbClr val="0000FF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997612" y="4895557"/>
            <a:ext cx="7948246" cy="1336431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</a:rPr>
              <a:t>ভাল থেক সব সময়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8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33995" y="221359"/>
            <a:ext cx="8463892" cy="1029217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আলোচনা করেছেন</a:t>
            </a:r>
          </a:p>
        </p:txBody>
      </p:sp>
      <p:sp>
        <p:nvSpPr>
          <p:cNvPr id="5" name="Oval 4"/>
          <p:cNvSpPr/>
          <p:nvPr/>
        </p:nvSpPr>
        <p:spPr>
          <a:xfrm>
            <a:off x="4377897" y="1354842"/>
            <a:ext cx="3192798" cy="28791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3089" y="4287748"/>
            <a:ext cx="104804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মোঃ জালাল উদ্দিন প্রাং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সহকারী অধ্যাপক, দর্শন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</a:rPr>
              <a:t>কৃষ্ণপুর আদর্শ মহিলা ডিগ্রী কলেজ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তানোর, রাজশাহী।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5283" y="6250041"/>
            <a:ext cx="75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Email: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hlinkClick r:id="rId3"/>
              </a:rPr>
              <a:t>jalalpk25@gmail.com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Web: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hlinkClick r:id="rId4"/>
              </a:rPr>
              <a:t>www.kamdc.com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64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49969" y="239150"/>
            <a:ext cx="4023360" cy="188507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পাঠ পরিচিতি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68418" y="2588325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বিষয়: যুক্তিবিদ্যা (অবরোহ)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2601772"/>
            <a:ext cx="389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শ্রেণি: একাদশ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385" y="5486400"/>
            <a:ext cx="400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সময়: ৫০ মিনিট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8418" y="548640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তারিখ: ১৪-০৩-২০১৪ খৃষ্টাব্দ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85" y="3382366"/>
            <a:ext cx="1080398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পাঠ: প্রতীকী যুক্তিবিদ্যা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929" y="4558553"/>
            <a:ext cx="595704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অষ্টম </a:t>
            </a:r>
            <a:r>
              <a:rPr lang="bn-BD" sz="4400" b="1" dirty="0" smtClean="0"/>
              <a:t>অধ্যায়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2938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5" y="126606"/>
            <a:ext cx="540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নিচের চিত্রগুলো দেখ </a:t>
            </a:r>
            <a:endParaRPr lang="en-US" sz="4000" b="1" dirty="0"/>
          </a:p>
        </p:txBody>
      </p:sp>
      <p:sp>
        <p:nvSpPr>
          <p:cNvPr id="3" name="Down Arrow 2"/>
          <p:cNvSpPr/>
          <p:nvPr/>
        </p:nvSpPr>
        <p:spPr>
          <a:xfrm>
            <a:off x="5697415" y="671359"/>
            <a:ext cx="506437" cy="5051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127673" y="1040209"/>
            <a:ext cx="1645920" cy="50365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1926" y="3207409"/>
            <a:ext cx="381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লালচে ধূসর বর্ণের মেঘ</a:t>
            </a:r>
            <a:r>
              <a:rPr lang="en-US" sz="2000" b="1" dirty="0" smtClean="0"/>
              <a:t> </a:t>
            </a:r>
            <a:r>
              <a:rPr lang="bn-BD" sz="2000" b="1" dirty="0" smtClean="0"/>
              <a:t>ঝড়-ঝঞ্ঝার  সংকেত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625" y="6377630"/>
            <a:ext cx="445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বাংলাদেশের জাতীয় পতাকা সার্বভৌমত্বের প্রতীক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8648" y="6377630"/>
            <a:ext cx="486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চিকিৎসা সেবায় ব্যবহৃত চিহ্ন যা </a:t>
            </a:r>
            <a:r>
              <a:rPr lang="bn-BD" sz="2000" b="1" dirty="0"/>
              <a:t>চিকিৎসা </a:t>
            </a:r>
            <a:r>
              <a:rPr lang="bn-BD" sz="2000" b="1" dirty="0" smtClean="0"/>
              <a:t>সেবার প্রতীক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03459" y="3144198"/>
            <a:ext cx="427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রেলের ডাউন সিগনাল স্টেশনে গাড়ি প্রবেশের সংকেত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925" y="782533"/>
            <a:ext cx="3815605" cy="24186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2741" y="782533"/>
            <a:ext cx="3771279" cy="23053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2741" y="3938951"/>
            <a:ext cx="3818965" cy="233896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" y="3938951"/>
            <a:ext cx="3815604" cy="2338962"/>
          </a:xfrm>
          <a:prstGeom prst="rect">
            <a:avLst/>
          </a:prstGeom>
          <a:solidFill>
            <a:schemeClr val="bg1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573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157" y="478302"/>
            <a:ext cx="482521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b="1" dirty="0" smtClean="0"/>
              <a:t>পাঠের শিরোনাম</a:t>
            </a:r>
            <a:endParaRPr lang="en-US" sz="4000" b="1" dirty="0"/>
          </a:p>
        </p:txBody>
      </p:sp>
      <p:sp>
        <p:nvSpPr>
          <p:cNvPr id="3" name="Oval 2"/>
          <p:cNvSpPr/>
          <p:nvPr/>
        </p:nvSpPr>
        <p:spPr>
          <a:xfrm>
            <a:off x="672352" y="1933687"/>
            <a:ext cx="10730753" cy="385454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/>
              <a:t>প্রতীকী যুক্তিবিদ্যা</a:t>
            </a:r>
          </a:p>
          <a:p>
            <a:pPr algn="ctr"/>
            <a:r>
              <a:rPr lang="en-US" sz="6000" b="1" dirty="0" smtClean="0"/>
              <a:t>(Symbolic Logic)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6376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0977" y="376518"/>
            <a:ext cx="3334870" cy="16674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শিখন ফল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99447" y="4114800"/>
            <a:ext cx="9628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 smtClean="0"/>
              <a:t> </a:t>
            </a:r>
            <a:r>
              <a:rPr lang="en-US" sz="4000" b="1" dirty="0"/>
              <a:t> </a:t>
            </a:r>
            <a:r>
              <a:rPr lang="bn-BD" sz="4000" b="1" dirty="0"/>
              <a:t>প্রতীক কী তা বলতে পারবে</a:t>
            </a:r>
            <a:r>
              <a:rPr lang="bn-BD" sz="4000" b="1" dirty="0" smtClean="0"/>
              <a:t>,</a:t>
            </a:r>
            <a:endParaRPr lang="en-US" sz="4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 smtClean="0"/>
              <a:t>  </a:t>
            </a:r>
            <a:r>
              <a:rPr lang="bn-BD" sz="4000" b="1" dirty="0" smtClean="0"/>
              <a:t>সংকেত কী তা বলতে পারবে,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 smtClean="0"/>
              <a:t>  </a:t>
            </a:r>
            <a:r>
              <a:rPr lang="bn-BD" sz="4000" b="1" dirty="0" smtClean="0"/>
              <a:t>প্রতীক ও সংকেতের মধ্যে পার্থক্য নির্ণয় করতে পারবে।</a:t>
            </a:r>
            <a:endParaRPr lang="en-US" sz="40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2474259" y="2477620"/>
            <a:ext cx="7180729" cy="1203513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এই পাঠ শেষে শিক্ষার্থীরা-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7128" y="134471"/>
            <a:ext cx="9386047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নিচের চিত্রগুলো মনোযোগ সহকারে দেখ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3719" y="1492626"/>
            <a:ext cx="4074457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3719" y="4020671"/>
                <a:ext cx="4108076" cy="228703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4800" b="1" dirty="0" smtClean="0"/>
                  <a:t>    </a:t>
                </a:r>
                <a:r>
                  <a:rPr lang="bn-BD" sz="3600" b="1" dirty="0" smtClean="0"/>
                  <a:t>সকল </a:t>
                </a:r>
                <a:r>
                  <a:rPr lang="en-US" sz="3600" b="1" dirty="0" smtClean="0"/>
                  <a:t>M </a:t>
                </a:r>
                <a:r>
                  <a:rPr lang="bn-BD" sz="3600" b="1" dirty="0" smtClean="0"/>
                  <a:t>হয় </a:t>
                </a:r>
                <a:r>
                  <a:rPr lang="en-US" sz="3600" b="1" dirty="0" smtClean="0"/>
                  <a:t>P</a:t>
                </a:r>
              </a:p>
              <a:p>
                <a:r>
                  <a:rPr lang="bn-BD" sz="3600" b="1" dirty="0" smtClean="0">
                    <a:latin typeface="+mj-lt"/>
                    <a:cs typeface="Times New Roman" panose="02020603050405020304" pitchFamily="18" charset="0"/>
                  </a:rPr>
                  <a:t>     সকল</a:t>
                </a:r>
                <a:r>
                  <a:rPr lang="bn-BD" sz="36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cs typeface="Times New Roman" panose="02020603050405020304" pitchFamily="18" charset="0"/>
                  </a:rPr>
                  <a:t>S</a:t>
                </a:r>
                <a:r>
                  <a:rPr lang="en-US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bn-BD" sz="3600" b="1" dirty="0" smtClean="0">
                    <a:cs typeface="Times New Roman" panose="02020603050405020304" pitchFamily="18" charset="0"/>
                  </a:rPr>
                  <a:t>হয়</a:t>
                </a:r>
                <a:r>
                  <a:rPr lang="bn-BD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cs typeface="Times New Roman" panose="02020603050405020304" pitchFamily="18" charset="0"/>
                  </a:rPr>
                  <a:t>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সকল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𝐒</m:t>
                      </m:r>
                      <m:r>
                        <a:rPr lang="en-US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হয়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𝐏</m:t>
                      </m:r>
                    </m:oMath>
                  </m:oMathPara>
                </a14:m>
                <a:endParaRPr lang="en-US" sz="6000" b="1" baseline="30000" dirty="0">
                  <a:cs typeface="+mj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9" y="4020671"/>
                <a:ext cx="4108076" cy="2287036"/>
              </a:xfrm>
              <a:prstGeom prst="rect">
                <a:avLst/>
              </a:prstGeom>
              <a:blipFill rotWithShape="0">
                <a:blip r:embed="rId3"/>
                <a:stretch>
                  <a:fillRect l="-6825" t="-8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37128" y="3607407"/>
            <a:ext cx="2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ইংরেজী বর্ণমালা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19518" y="6360459"/>
            <a:ext cx="306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সহানুমানের বিভিন্ন পদের প্রতীক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916234" y="2845173"/>
            <a:ext cx="4303059" cy="5916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1787" y="2199020"/>
            <a:ext cx="4303059" cy="605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11787" y="1461429"/>
            <a:ext cx="4303059" cy="7261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11787" y="3899648"/>
            <a:ext cx="4303059" cy="24347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3764" y="3479804"/>
            <a:ext cx="225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লাল, হলুদ ও সবুজ রং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74858" y="6343711"/>
            <a:ext cx="367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ট্রাফিক নিয়ন্ত্রন এর বাতি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84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5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2412" y="255494"/>
            <a:ext cx="3792071" cy="193637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একক কাজ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5047" y="2622177"/>
            <a:ext cx="876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প্রশ্ন: প্রতীক বলতে কী বুঝ?</a:t>
            </a:r>
            <a:endParaRPr lang="en-US" sz="4000" b="1" dirty="0"/>
          </a:p>
        </p:txBody>
      </p:sp>
      <p:sp>
        <p:nvSpPr>
          <p:cNvPr id="4" name="Flowchart: Terminator 3"/>
          <p:cNvSpPr/>
          <p:nvPr/>
        </p:nvSpPr>
        <p:spPr>
          <a:xfrm>
            <a:off x="779929" y="3684494"/>
            <a:ext cx="9910483" cy="2716306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</a:rPr>
              <a:t>উত্তর: কোন কিছুকে নির্দেশ করার, বুঝার বা ব্যক্ত  করার জন্য যে লিখিত বা কথিত চিহ্ন ব্যবহার করা হয় তাকে প্রতীক বলে।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5" y="267286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নিচের চিত্রগুলো দেখ </a:t>
            </a:r>
            <a:endParaRPr lang="en-US" sz="3600" b="1" dirty="0"/>
          </a:p>
        </p:txBody>
      </p:sp>
      <p:sp>
        <p:nvSpPr>
          <p:cNvPr id="3" name="Down Arrow 2"/>
          <p:cNvSpPr/>
          <p:nvPr/>
        </p:nvSpPr>
        <p:spPr>
          <a:xfrm>
            <a:off x="5697415" y="772319"/>
            <a:ext cx="506437" cy="5051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6788" y="3562850"/>
            <a:ext cx="3052483" cy="28416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16152" y="3792071"/>
            <a:ext cx="2869188" cy="25990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6152" y="619434"/>
            <a:ext cx="2869187" cy="2510694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 smtClean="0"/>
              <a:t>+</a:t>
            </a:r>
            <a:endParaRPr lang="en-US" sz="22000" dirty="0"/>
          </a:p>
        </p:txBody>
      </p:sp>
      <p:sp>
        <p:nvSpPr>
          <p:cNvPr id="17" name="Left-Right Arrow 16"/>
          <p:cNvSpPr/>
          <p:nvPr/>
        </p:nvSpPr>
        <p:spPr>
          <a:xfrm>
            <a:off x="5127673" y="1153374"/>
            <a:ext cx="1645920" cy="50365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96374" y="605366"/>
            <a:ext cx="2770095" cy="23559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553" y="3107691"/>
            <a:ext cx="146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সিঁদুর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82635" y="3266261"/>
            <a:ext cx="150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যোগ চিহ্ন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4329" y="6444865"/>
            <a:ext cx="303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হিন্দু মহিলার মাথায় সিদুর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9089" y="6444865"/>
            <a:ext cx="3092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চিকিৎসা সেবার ব্যবহৃত চিহ্ন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12341" y="2823474"/>
            <a:ext cx="3133164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দৈনন্দিন জীবনে</a:t>
            </a:r>
            <a:r>
              <a:rPr lang="en-US" sz="3600" b="1" dirty="0" smtClean="0"/>
              <a:t> </a:t>
            </a:r>
            <a:r>
              <a:rPr lang="bn-BD" sz="3600" b="1" dirty="0" smtClean="0"/>
              <a:t>অন্য</a:t>
            </a:r>
            <a:r>
              <a:rPr lang="en-US" sz="3600" b="1" dirty="0" smtClean="0"/>
              <a:t> </a:t>
            </a:r>
            <a:r>
              <a:rPr lang="bn-BD" sz="3600" b="1" dirty="0" smtClean="0"/>
              <a:t>কিছুকে নির্দেশ করার জন্য ব্যবহার করি.......</a:t>
            </a:r>
            <a:r>
              <a:rPr lang="en-US" sz="3600" b="1" dirty="0" smtClean="0"/>
              <a:t>.</a:t>
            </a:r>
            <a:r>
              <a:rPr lang="bn-BD" sz="3600" b="1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5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Custom 7">
      <a:majorFont>
        <a:latin typeface="NikoshBAN"/>
        <a:ea typeface=""/>
        <a:cs typeface="  NIKOSHBAN"/>
      </a:majorFont>
      <a:minorFont>
        <a:latin typeface="NikoshBAN"/>
        <a:ea typeface=""/>
        <a:cs typeface="   NIKOSHBA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5118000A-40C1-40FE-8820-3652223334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1108</TotalTime>
  <Words>349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   NIKOSHBAN</vt:lpstr>
      <vt:lpstr>  NIKOSHBAN</vt:lpstr>
      <vt:lpstr>Arial</vt:lpstr>
      <vt:lpstr>Arial Black</vt:lpstr>
      <vt:lpstr>Cambria Math</vt:lpstr>
      <vt:lpstr>NikoshBAN</vt:lpstr>
      <vt:lpstr>Times New Roman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203</cp:revision>
  <dcterms:created xsi:type="dcterms:W3CDTF">2014-03-14T03:45:01Z</dcterms:created>
  <dcterms:modified xsi:type="dcterms:W3CDTF">2014-03-21T08:59:20Z</dcterms:modified>
</cp:coreProperties>
</file>